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0" r:id="rId4"/>
    <p:sldId id="281" r:id="rId5"/>
    <p:sldId id="268" r:id="rId6"/>
    <p:sldId id="283" r:id="rId7"/>
    <p:sldId id="284" r:id="rId8"/>
    <p:sldId id="286" r:id="rId9"/>
    <p:sldId id="287" r:id="rId10"/>
    <p:sldId id="28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>
        <p:scale>
          <a:sx n="100" d="100"/>
          <a:sy n="100" d="100"/>
        </p:scale>
        <p:origin x="206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F0D0-33AF-4474-A231-446970ED21B2}" type="datetimeFigureOut">
              <a:rPr lang="fr-CA" smtClean="0"/>
              <a:t>2016-12-11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7A-E79B-44B3-B180-B7D285078F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391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F0D0-33AF-4474-A231-446970ED21B2}" type="datetimeFigureOut">
              <a:rPr lang="fr-CA" smtClean="0"/>
              <a:t>2016-12-11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7A-E79B-44B3-B180-B7D285078F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237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F0D0-33AF-4474-A231-446970ED21B2}" type="datetimeFigureOut">
              <a:rPr lang="fr-CA" smtClean="0"/>
              <a:t>2016-12-11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7A-E79B-44B3-B180-B7D285078F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604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F0D0-33AF-4474-A231-446970ED21B2}" type="datetimeFigureOut">
              <a:rPr lang="fr-CA" smtClean="0"/>
              <a:t>2016-12-11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7A-E79B-44B3-B180-B7D285078F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066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F0D0-33AF-4474-A231-446970ED21B2}" type="datetimeFigureOut">
              <a:rPr lang="fr-CA" smtClean="0"/>
              <a:t>2016-12-11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7A-E79B-44B3-B180-B7D285078F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534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F0D0-33AF-4474-A231-446970ED21B2}" type="datetimeFigureOut">
              <a:rPr lang="fr-CA" smtClean="0"/>
              <a:t>2016-12-11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7A-E79B-44B3-B180-B7D285078F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591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F0D0-33AF-4474-A231-446970ED21B2}" type="datetimeFigureOut">
              <a:rPr lang="fr-CA" smtClean="0"/>
              <a:t>2016-12-11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7A-E79B-44B3-B180-B7D285078F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659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F0D0-33AF-4474-A231-446970ED21B2}" type="datetimeFigureOut">
              <a:rPr lang="fr-CA" smtClean="0"/>
              <a:t>2016-12-11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7A-E79B-44B3-B180-B7D285078F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770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F0D0-33AF-4474-A231-446970ED21B2}" type="datetimeFigureOut">
              <a:rPr lang="fr-CA" smtClean="0"/>
              <a:t>2016-12-11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7A-E79B-44B3-B180-B7D285078F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347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F0D0-33AF-4474-A231-446970ED21B2}" type="datetimeFigureOut">
              <a:rPr lang="fr-CA" smtClean="0"/>
              <a:t>2016-12-11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7A-E79B-44B3-B180-B7D285078F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754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F0D0-33AF-4474-A231-446970ED21B2}" type="datetimeFigureOut">
              <a:rPr lang="fr-CA" smtClean="0"/>
              <a:t>2016-12-11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7A-E79B-44B3-B180-B7D285078F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713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9F0D0-33AF-4474-A231-446970ED21B2}" type="datetimeFigureOut">
              <a:rPr lang="fr-CA" smtClean="0"/>
              <a:t>2016-12-11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DB97A-E79B-44B3-B180-B7D285078F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191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lymtl.ca/sc/img/lassonde-vue-exterieur-nu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4" y="377504"/>
            <a:ext cx="9148194" cy="609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523376"/>
            <a:ext cx="9144000" cy="1610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6660859" y="4244882"/>
            <a:ext cx="2483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Yonni Chen</a:t>
            </a:r>
            <a:br>
              <a:rPr lang="fr-CA" sz="16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br>
              <a:rPr lang="fr-CA" sz="16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fr-CA" sz="1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2610" y="3790596"/>
            <a:ext cx="5455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IND8115 – </a:t>
            </a:r>
            <a:r>
              <a:rPr lang="fr-CA" sz="32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LTTng</a:t>
            </a:r>
            <a:r>
              <a:rPr lang="fr-CA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 Web </a:t>
            </a:r>
            <a:r>
              <a:rPr lang="fr-CA" sz="32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View</a:t>
            </a:r>
            <a:endParaRPr lang="fr-CA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2610" y="4244882"/>
            <a:ext cx="30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December</a:t>
            </a:r>
            <a:r>
              <a:rPr lang="fr-CA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, 12th  2016</a:t>
            </a:r>
          </a:p>
        </p:txBody>
      </p:sp>
    </p:spTree>
    <p:extLst>
      <p:ext uri="{BB962C8B-B14F-4D97-AF65-F5344CB8AC3E}">
        <p14:creationId xmlns:p14="http://schemas.microsoft.com/office/powerpoint/2010/main" val="304279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217" y="1078499"/>
            <a:ext cx="7712278" cy="1798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282428" y="1078497"/>
            <a:ext cx="497748" cy="179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/>
          <p:cNvSpPr txBox="1"/>
          <p:nvPr/>
        </p:nvSpPr>
        <p:spPr>
          <a:xfrm>
            <a:off x="209721" y="367888"/>
            <a:ext cx="472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Tw Cen MT" panose="020B0602020104020603" pitchFamily="34" charset="0"/>
              </a:rPr>
              <a:t>For the future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9721" y="1415695"/>
            <a:ext cx="840577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Tw Cen MT" panose="020B0602020104020603" pitchFamily="34" charset="0"/>
              </a:rPr>
              <a:t>Use </a:t>
            </a:r>
            <a:r>
              <a:rPr lang="fr-FR" sz="2000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dependency</a:t>
            </a:r>
            <a:r>
              <a:rPr lang="fr-FR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 injection </a:t>
            </a:r>
            <a:r>
              <a:rPr lang="fr-FR" sz="2000" b="1" dirty="0">
                <a:latin typeface="Tw Cen MT" panose="020B0602020104020603" pitchFamily="34" charset="0"/>
              </a:rPr>
              <a:t>for the </a:t>
            </a:r>
            <a:r>
              <a:rPr lang="fr-FR" sz="2000" b="1" dirty="0" err="1">
                <a:latin typeface="Tw Cen MT" panose="020B0602020104020603" pitchFamily="34" charset="0"/>
              </a:rPr>
              <a:t>visualization</a:t>
            </a:r>
            <a:r>
              <a:rPr lang="fr-FR" sz="2000" b="1" dirty="0">
                <a:latin typeface="Tw Cen MT" panose="020B0602020104020603" pitchFamily="34" charset="0"/>
              </a:rPr>
              <a:t> </a:t>
            </a:r>
            <a:r>
              <a:rPr lang="fr-FR" sz="2000" b="1" dirty="0" err="1">
                <a:latin typeface="Tw Cen MT" panose="020B0602020104020603" pitchFamily="34" charset="0"/>
              </a:rPr>
              <a:t>library</a:t>
            </a:r>
            <a:endParaRPr lang="fr-FR" b="1" dirty="0">
              <a:latin typeface="Tw Cen MT" panose="020B0602020104020603" pitchFamily="34" charset="0"/>
            </a:endParaRPr>
          </a:p>
          <a:p>
            <a:pPr marL="742950" lvl="1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Tw Cen MT" panose="020B0602020104020603" pitchFamily="34" charset="0"/>
              </a:rPr>
              <a:t>It must </a:t>
            </a:r>
            <a:r>
              <a:rPr lang="fr-FR" sz="2000" dirty="0" err="1">
                <a:latin typeface="Tw Cen MT" panose="020B0602020104020603" pitchFamily="34" charset="0"/>
              </a:rPr>
              <a:t>be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latin typeface="Tw Cen MT" panose="020B0602020104020603" pitchFamily="34" charset="0"/>
              </a:rPr>
              <a:t>easy</a:t>
            </a:r>
            <a:r>
              <a:rPr lang="fr-FR" sz="2000" dirty="0">
                <a:latin typeface="Tw Cen MT" panose="020B0602020104020603" pitchFamily="34" charset="0"/>
              </a:rPr>
              <a:t> to change the </a:t>
            </a:r>
            <a:r>
              <a:rPr lang="fr-FR" sz="2000" dirty="0" err="1">
                <a:latin typeface="Tw Cen MT" panose="020B0602020104020603" pitchFamily="34" charset="0"/>
              </a:rPr>
              <a:t>visualization</a:t>
            </a:r>
            <a:r>
              <a:rPr lang="fr-FR" sz="2000" dirty="0">
                <a:latin typeface="Tw Cen MT" panose="020B0602020104020603" pitchFamily="34" charset="0"/>
              </a:rPr>
              <a:t> in case </a:t>
            </a:r>
            <a:r>
              <a:rPr lang="fr-FR" sz="2000" dirty="0" err="1">
                <a:latin typeface="Tw Cen MT" panose="020B0602020104020603" pitchFamily="34" charset="0"/>
              </a:rPr>
              <a:t>that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latin typeface="Tw Cen MT" panose="020B0602020104020603" pitchFamily="34" charset="0"/>
              </a:rPr>
              <a:t>library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latin typeface="Tw Cen MT" panose="020B0602020104020603" pitchFamily="34" charset="0"/>
              </a:rPr>
              <a:t>is</a:t>
            </a:r>
            <a:r>
              <a:rPr lang="fr-FR" sz="2000" dirty="0">
                <a:latin typeface="Tw Cen MT" panose="020B0602020104020603" pitchFamily="34" charset="0"/>
              </a:rPr>
              <a:t> not </a:t>
            </a:r>
            <a:r>
              <a:rPr lang="fr-FR" sz="2000" dirty="0" err="1">
                <a:latin typeface="Tw Cen MT" panose="020B0602020104020603" pitchFamily="34" charset="0"/>
              </a:rPr>
              <a:t>supported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latin typeface="Tw Cen MT" panose="020B0602020104020603" pitchFamily="34" charset="0"/>
              </a:rPr>
              <a:t>anymore</a:t>
            </a:r>
            <a:endParaRPr lang="fr-FR" sz="2000" dirty="0">
              <a:latin typeface="Tw Cen MT" panose="020B0602020104020603" pitchFamily="34" charset="0"/>
            </a:endParaRPr>
          </a:p>
          <a:p>
            <a:pPr marL="742950" lvl="1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Tw Cen MT" panose="020B0602020104020603" pitchFamily="34" charset="0"/>
              </a:rPr>
              <a:t>It </a:t>
            </a:r>
            <a:r>
              <a:rPr lang="fr-FR" sz="2000" dirty="0" err="1">
                <a:latin typeface="Tw Cen MT" panose="020B0602020104020603" pitchFamily="34" charset="0"/>
              </a:rPr>
              <a:t>provides</a:t>
            </a:r>
            <a:r>
              <a:rPr lang="fr-FR" sz="2000" dirty="0">
                <a:latin typeface="Tw Cen MT" panose="020B0602020104020603" pitchFamily="34" charset="0"/>
              </a:rPr>
              <a:t> more </a:t>
            </a:r>
            <a:r>
              <a:rPr lang="fr-FR" sz="2000" dirty="0" err="1">
                <a:latin typeface="Tw Cen MT" panose="020B0602020104020603" pitchFamily="34" charset="0"/>
              </a:rPr>
              <a:t>modularity</a:t>
            </a:r>
            <a:r>
              <a:rPr lang="fr-FR" sz="2000" dirty="0">
                <a:latin typeface="Tw Cen MT" panose="020B0602020104020603" pitchFamily="34" charset="0"/>
              </a:rPr>
              <a:t> and </a:t>
            </a:r>
            <a:r>
              <a:rPr lang="fr-FR" sz="2000" dirty="0" err="1">
                <a:latin typeface="Tw Cen MT" panose="020B0602020104020603" pitchFamily="34" charset="0"/>
              </a:rPr>
              <a:t>customization</a:t>
            </a:r>
            <a:endParaRPr lang="fr-FR" sz="2000" dirty="0">
              <a:latin typeface="Tw Cen MT" panose="020B0602020104020603" pitchFamily="34" charset="0"/>
            </a:endParaRPr>
          </a:p>
          <a:p>
            <a:pPr marL="2857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00B050"/>
                </a:solidFill>
                <a:latin typeface="Tw Cen MT" panose="020B0602020104020603" pitchFamily="34" charset="0"/>
              </a:rPr>
              <a:t>Nanoseconds</a:t>
            </a:r>
            <a:r>
              <a:rPr lang="fr-FR" sz="2000" b="1" dirty="0"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  <a:r>
              <a:rPr lang="fr-FR" sz="2000" b="1" dirty="0" err="1">
                <a:solidFill>
                  <a:srgbClr val="00B050"/>
                </a:solidFill>
                <a:latin typeface="Tw Cen MT" panose="020B0602020104020603" pitchFamily="34" charset="0"/>
              </a:rPr>
              <a:t>timeline</a:t>
            </a:r>
            <a:r>
              <a:rPr lang="fr-FR" sz="2000" b="1" dirty="0"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  <a:r>
              <a:rPr lang="fr-FR" sz="2000" b="1" dirty="0" err="1">
                <a:latin typeface="Tw Cen MT" panose="020B0602020104020603" pitchFamily="34" charset="0"/>
              </a:rPr>
              <a:t>visualization</a:t>
            </a:r>
            <a:r>
              <a:rPr lang="fr-FR" sz="2000" b="1" dirty="0">
                <a:latin typeface="Tw Cen MT" panose="020B0602020104020603" pitchFamily="34" charset="0"/>
              </a:rPr>
              <a:t> support</a:t>
            </a:r>
          </a:p>
          <a:p>
            <a:pPr marL="742950" lvl="1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Tw Cen MT" panose="020B0602020104020603" pitchFamily="34" charset="0"/>
              </a:rPr>
              <a:t>JavaScript </a:t>
            </a:r>
            <a:r>
              <a:rPr lang="fr-FR" sz="2000" dirty="0" err="1">
                <a:latin typeface="Tw Cen MT" panose="020B0602020104020603" pitchFamily="34" charset="0"/>
              </a:rPr>
              <a:t>is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latin typeface="Tw Cen MT" panose="020B0602020104020603" pitchFamily="34" charset="0"/>
              </a:rPr>
              <a:t>limitating</a:t>
            </a:r>
            <a:r>
              <a:rPr lang="fr-FR" sz="2000" dirty="0">
                <a:latin typeface="Tw Cen MT" panose="020B0602020104020603" pitchFamily="34" charset="0"/>
              </a:rPr>
              <a:t>. </a:t>
            </a:r>
            <a:r>
              <a:rPr lang="fr-FR" sz="2000" dirty="0" err="1">
                <a:latin typeface="Tw Cen MT" panose="020B0602020104020603" pitchFamily="34" charset="0"/>
              </a:rPr>
              <a:t>We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latin typeface="Tw Cen MT" panose="020B0602020104020603" pitchFamily="34" charset="0"/>
              </a:rPr>
              <a:t>can’t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latin typeface="Tw Cen MT" panose="020B0602020104020603" pitchFamily="34" charset="0"/>
              </a:rPr>
              <a:t>be</a:t>
            </a:r>
            <a:r>
              <a:rPr lang="fr-FR" sz="2000" dirty="0">
                <a:latin typeface="Tw Cen MT" panose="020B0602020104020603" pitchFamily="34" charset="0"/>
              </a:rPr>
              <a:t> more </a:t>
            </a:r>
            <a:r>
              <a:rPr lang="fr-FR" sz="2000" dirty="0" err="1">
                <a:latin typeface="Tw Cen MT" panose="020B0602020104020603" pitchFamily="34" charset="0"/>
              </a:rPr>
              <a:t>precise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latin typeface="Tw Cen MT" panose="020B0602020104020603" pitchFamily="34" charset="0"/>
              </a:rPr>
              <a:t>that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latin typeface="Tw Cen MT" panose="020B0602020104020603" pitchFamily="34" charset="0"/>
              </a:rPr>
              <a:t>milliseconds</a:t>
            </a:r>
            <a:r>
              <a:rPr lang="fr-FR" sz="2000" dirty="0">
                <a:latin typeface="Tw Cen MT" panose="020B0602020104020603" pitchFamily="34" charset="0"/>
              </a:rPr>
              <a:t>!</a:t>
            </a:r>
          </a:p>
          <a:p>
            <a:pPr marL="2857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Tw Cen MT" panose="020B0602020104020603" pitchFamily="34" charset="0"/>
              </a:rPr>
              <a:t>PHP </a:t>
            </a:r>
            <a:r>
              <a:rPr lang="fr-FR" sz="2000" b="1" dirty="0" err="1">
                <a:latin typeface="Tw Cen MT" panose="020B0602020104020603" pitchFamily="34" charset="0"/>
              </a:rPr>
              <a:t>parser</a:t>
            </a:r>
            <a:r>
              <a:rPr lang="fr-FR" sz="2000" b="1" dirty="0">
                <a:latin typeface="Tw Cen MT" panose="020B0602020104020603" pitchFamily="34" charset="0"/>
              </a:rPr>
              <a:t> </a:t>
            </a:r>
            <a:r>
              <a:rPr lang="fr-FR" sz="2000" b="1" dirty="0" err="1">
                <a:latin typeface="Tw Cen MT" panose="020B0602020104020603" pitchFamily="34" charset="0"/>
              </a:rPr>
              <a:t>will</a:t>
            </a:r>
            <a:r>
              <a:rPr lang="fr-FR" sz="2000" b="1" dirty="0">
                <a:latin typeface="Tw Cen MT" panose="020B0602020104020603" pitchFamily="34" charset="0"/>
              </a:rPr>
              <a:t> have a </a:t>
            </a:r>
            <a:r>
              <a:rPr lang="fr-FR" sz="2000" b="1" dirty="0">
                <a:solidFill>
                  <a:schemeClr val="accent2"/>
                </a:solidFill>
                <a:latin typeface="Tw Cen MT" panose="020B0602020104020603" pitchFamily="34" charset="0"/>
              </a:rPr>
              <a:t>performance issue</a:t>
            </a:r>
          </a:p>
          <a:p>
            <a:pPr marL="742950" lvl="1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Tw Cen MT" panose="020B0602020104020603" pitchFamily="34" charset="0"/>
              </a:rPr>
              <a:t>Files </a:t>
            </a:r>
            <a:r>
              <a:rPr lang="fr-FR" sz="2000" dirty="0" err="1">
                <a:latin typeface="Tw Cen MT" panose="020B0602020104020603" pitchFamily="34" charset="0"/>
              </a:rPr>
              <a:t>larger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latin typeface="Tw Cen MT" panose="020B0602020104020603" pitchFamily="34" charset="0"/>
              </a:rPr>
              <a:t>that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>
                <a:solidFill>
                  <a:srgbClr val="00B050"/>
                </a:solidFill>
                <a:latin typeface="Tw Cen MT" panose="020B0602020104020603" pitchFamily="34" charset="0"/>
              </a:rPr>
              <a:t>150-200 MB</a:t>
            </a:r>
            <a:r>
              <a:rPr lang="fr-FR" sz="2000" dirty="0">
                <a:latin typeface="Tw Cen MT" panose="020B0602020104020603" pitchFamily="34" charset="0"/>
              </a:rPr>
              <a:t>;</a:t>
            </a:r>
          </a:p>
          <a:p>
            <a:pPr marL="742950" lvl="1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err="1">
                <a:latin typeface="Tw Cen MT" panose="020B0602020104020603" pitchFamily="34" charset="0"/>
              </a:rPr>
              <a:t>What</a:t>
            </a:r>
            <a:r>
              <a:rPr lang="fr-FR" sz="2000" dirty="0">
                <a:latin typeface="Tw Cen MT" panose="020B0602020104020603" pitchFamily="34" charset="0"/>
              </a:rPr>
              <a:t> about 1 GB trace file?</a:t>
            </a:r>
          </a:p>
          <a:p>
            <a:pPr marL="742950" lvl="1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Tw Cen MT" panose="020B0602020104020603" pitchFamily="34" charset="0"/>
              </a:rPr>
              <a:t>Rewriting the </a:t>
            </a:r>
            <a:r>
              <a:rPr lang="fr-FR" sz="2000" dirty="0" err="1">
                <a:latin typeface="Tw Cen MT" panose="020B0602020104020603" pitchFamily="34" charset="0"/>
              </a:rPr>
              <a:t>parser</a:t>
            </a:r>
            <a:r>
              <a:rPr lang="fr-FR" sz="2000" dirty="0">
                <a:latin typeface="Tw Cen MT" panose="020B0602020104020603" pitchFamily="34" charset="0"/>
              </a:rPr>
              <a:t> in </a:t>
            </a:r>
            <a:r>
              <a:rPr lang="fr-FR" sz="2000" dirty="0">
                <a:solidFill>
                  <a:srgbClr val="00B0F0"/>
                </a:solidFill>
                <a:latin typeface="Tw Cen MT" panose="020B0602020104020603" pitchFamily="34" charset="0"/>
              </a:rPr>
              <a:t>C++ 11</a:t>
            </a:r>
          </a:p>
          <a:p>
            <a:pPr marL="742950" lvl="1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err="1">
                <a:latin typeface="Tw Cen MT" panose="020B0602020104020603" pitchFamily="34" charset="0"/>
              </a:rPr>
              <a:t>Using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w Cen MT" panose="020B0602020104020603" pitchFamily="34" charset="0"/>
              </a:rPr>
              <a:t>RapidJSON</a:t>
            </a:r>
            <a:endParaRPr lang="fr-FR" sz="20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1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217" y="1078499"/>
            <a:ext cx="7712278" cy="1798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2677692" y="2645261"/>
            <a:ext cx="3749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600" b="1" dirty="0">
                <a:latin typeface="Tw Cen MT" panose="020B0602020104020603" pitchFamily="34" charset="0"/>
              </a:rPr>
              <a:t>Questions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428" y="1078497"/>
            <a:ext cx="497748" cy="179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903217" y="5380205"/>
            <a:ext cx="7712278" cy="1798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282428" y="5380203"/>
            <a:ext cx="497748" cy="179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698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217" y="1078499"/>
            <a:ext cx="7712278" cy="1798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209721" y="367888"/>
            <a:ext cx="472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Tw Cen MT" panose="020B0602020104020603" pitchFamily="34" charset="0"/>
              </a:rPr>
              <a:t>Main technologies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428" y="1078497"/>
            <a:ext cx="497748" cy="179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/>
          <p:cNvSpPr txBox="1"/>
          <p:nvPr/>
        </p:nvSpPr>
        <p:spPr>
          <a:xfrm>
            <a:off x="282428" y="1627462"/>
            <a:ext cx="56611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2000" b="1" dirty="0">
                <a:latin typeface="Tw Cen MT" panose="020B0602020104020603" pitchFamily="34" charset="0"/>
              </a:rPr>
              <a:t>Web server base on </a:t>
            </a:r>
            <a:r>
              <a:rPr lang="fr-CA" sz="2000" b="1" dirty="0" err="1">
                <a:solidFill>
                  <a:srgbClr val="00B0F0"/>
                </a:solidFill>
                <a:latin typeface="Tw Cen MT" panose="020B0602020104020603" pitchFamily="34" charset="0"/>
              </a:rPr>
              <a:t>Laravel’s</a:t>
            </a:r>
            <a:r>
              <a:rPr lang="fr-CA" sz="2000" b="1" dirty="0">
                <a:solidFill>
                  <a:srgbClr val="00B0F0"/>
                </a:solidFill>
                <a:latin typeface="Tw Cen MT" panose="020B0602020104020603" pitchFamily="34" charset="0"/>
              </a:rPr>
              <a:t> </a:t>
            </a:r>
            <a:r>
              <a:rPr lang="fr-CA" sz="2000" b="1" dirty="0" err="1">
                <a:solidFill>
                  <a:srgbClr val="00B0F0"/>
                </a:solidFill>
                <a:latin typeface="Tw Cen MT" panose="020B0602020104020603" pitchFamily="34" charset="0"/>
              </a:rPr>
              <a:t>framework</a:t>
            </a:r>
            <a:endParaRPr lang="fr-CA" sz="2000" b="1" dirty="0">
              <a:solidFill>
                <a:srgbClr val="00B0F0"/>
              </a:solidFill>
              <a:latin typeface="Tw Cen MT" panose="020B0602020104020603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2000" b="1" dirty="0">
                <a:latin typeface="Tw Cen MT" panose="020B0602020104020603" pitchFamily="34" charset="0"/>
              </a:rPr>
              <a:t>Client </a:t>
            </a:r>
            <a:r>
              <a:rPr lang="fr-CA" sz="2000" b="1" dirty="0" err="1">
                <a:latin typeface="Tw Cen MT" panose="020B0602020104020603" pitchFamily="34" charset="0"/>
              </a:rPr>
              <a:t>side</a:t>
            </a:r>
            <a:r>
              <a:rPr lang="fr-CA" sz="2000" b="1" dirty="0">
                <a:latin typeface="Tw Cen MT" panose="020B0602020104020603" pitchFamily="34" charset="0"/>
              </a:rPr>
              <a:t> </a:t>
            </a:r>
            <a:r>
              <a:rPr lang="fr-CA" sz="2000" b="1" dirty="0" err="1">
                <a:latin typeface="Tw Cen MT" panose="020B0602020104020603" pitchFamily="34" charset="0"/>
              </a:rPr>
              <a:t>using</a:t>
            </a:r>
            <a:r>
              <a:rPr lang="fr-CA" sz="2000" b="1" dirty="0">
                <a:latin typeface="Tw Cen MT" panose="020B0602020104020603" pitchFamily="34" charset="0"/>
              </a:rPr>
              <a:t> </a:t>
            </a:r>
            <a:r>
              <a:rPr lang="fr-CA" sz="2000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Angular</a:t>
            </a:r>
            <a:r>
              <a:rPr lang="fr-CA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 2</a:t>
            </a:r>
            <a:endParaRPr lang="fr-CA" sz="2000" b="1" dirty="0">
              <a:solidFill>
                <a:srgbClr val="00B050"/>
              </a:solidFill>
              <a:latin typeface="Tw Cen MT" panose="020B0602020104020603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2000" b="1" dirty="0" err="1">
                <a:solidFill>
                  <a:srgbClr val="00B050"/>
                </a:solidFill>
                <a:latin typeface="Tw Cen MT" panose="020B0602020104020603" pitchFamily="34" charset="0"/>
              </a:rPr>
              <a:t>ChartJS</a:t>
            </a:r>
            <a:r>
              <a:rPr lang="fr-CA" sz="2000" b="1" dirty="0"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  <a:r>
              <a:rPr lang="fr-CA" sz="2000" b="1" dirty="0">
                <a:latin typeface="Tw Cen MT" panose="020B0602020104020603" pitchFamily="34" charset="0"/>
              </a:rPr>
              <a:t>for the </a:t>
            </a:r>
            <a:r>
              <a:rPr lang="fr-CA" sz="2000" b="1" dirty="0" err="1">
                <a:latin typeface="Tw Cen MT" panose="020B0602020104020603" pitchFamily="34" charset="0"/>
              </a:rPr>
              <a:t>visualization</a:t>
            </a:r>
            <a:endParaRPr lang="fr-CA" sz="2000" b="1" dirty="0">
              <a:latin typeface="Tw Cen MT" panose="020B0602020104020603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accent2"/>
                </a:solidFill>
                <a:latin typeface="Tw Cen MT" panose="020B0602020104020603" pitchFamily="34" charset="0"/>
              </a:rPr>
              <a:t>D3</a:t>
            </a:r>
            <a:r>
              <a:rPr lang="fr-CA" sz="2000" b="1" dirty="0">
                <a:latin typeface="Tw Cen MT" panose="020B0602020104020603" pitchFamily="34" charset="0"/>
              </a:rPr>
              <a:t> for </a:t>
            </a:r>
            <a:r>
              <a:rPr lang="fr-CA" sz="2000" b="1" dirty="0" err="1">
                <a:latin typeface="Tw Cen MT" panose="020B0602020104020603" pitchFamily="34" charset="0"/>
              </a:rPr>
              <a:t>flamegraph</a:t>
            </a:r>
            <a:r>
              <a:rPr lang="fr-CA" sz="2000" b="1" dirty="0">
                <a:latin typeface="Tw Cen MT" panose="020B0602020104020603" pitchFamily="34" charset="0"/>
              </a:rPr>
              <a:t> chart</a:t>
            </a:r>
          </a:p>
        </p:txBody>
      </p:sp>
      <p:pic>
        <p:nvPicPr>
          <p:cNvPr id="1026" name="Picture 2" descr="http://laraveldaily.com/wp-content/uploads/2015/06/laravel-logo-b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r="21936"/>
          <a:stretch/>
        </p:blipFill>
        <p:spPr bwMode="auto">
          <a:xfrm>
            <a:off x="362309" y="3823570"/>
            <a:ext cx="1837426" cy="21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ninja-squad.com/assets/images/ng2-ebook/ng2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05" y="4072567"/>
            <a:ext cx="2825152" cy="169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drupal.org/files/project-images/char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6" r="30111"/>
          <a:stretch/>
        </p:blipFill>
        <p:spPr bwMode="auto">
          <a:xfrm>
            <a:off x="5915427" y="3505649"/>
            <a:ext cx="2700068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ptisolbusiness.com/wp-content/themes/optisol/images/innerpages/data%20driven%20docum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27" y="1678646"/>
            <a:ext cx="1950868" cy="18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7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217" y="1078499"/>
            <a:ext cx="7712278" cy="1798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209721" y="367888"/>
            <a:ext cx="472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Tw Cen MT" panose="020B0602020104020603" pitchFamily="34" charset="0"/>
              </a:rPr>
              <a:t>Architecture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428" y="1078497"/>
            <a:ext cx="497748" cy="179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50" name="Picture 2" descr="https://i-msdn.sec.s-msft.com/dynimg/IC6908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50" y="1627462"/>
            <a:ext cx="4572145" cy="50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57627" y="1700369"/>
            <a:ext cx="368572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CA" sz="2000" b="1" dirty="0" err="1">
                <a:latin typeface="Tw Cen MT" panose="020B0602020104020603" pitchFamily="34" charset="0"/>
              </a:rPr>
              <a:t>Problems</a:t>
            </a:r>
            <a:endParaRPr lang="fr-CA" sz="2000" b="1" dirty="0">
              <a:latin typeface="Tw Cen MT" panose="020B0602020104020603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2000" dirty="0" err="1">
                <a:latin typeface="Tw Cen MT" panose="020B0602020104020603" pitchFamily="34" charset="0"/>
              </a:rPr>
              <a:t>Loading</a:t>
            </a:r>
            <a:r>
              <a:rPr lang="fr-CA" sz="2000" dirty="0">
                <a:latin typeface="Tw Cen MT" panose="020B0602020104020603" pitchFamily="34" charset="0"/>
              </a:rPr>
              <a:t> the DOM </a:t>
            </a:r>
            <a:r>
              <a:rPr lang="fr-CA" sz="2000" dirty="0" err="1">
                <a:solidFill>
                  <a:schemeClr val="accent2"/>
                </a:solidFill>
                <a:latin typeface="Tw Cen MT" panose="020B0602020104020603" pitchFamily="34" charset="0"/>
              </a:rPr>
              <a:t>is</a:t>
            </a:r>
            <a:r>
              <a:rPr lang="fr-CA" sz="2000" dirty="0">
                <a:solidFill>
                  <a:schemeClr val="accent2"/>
                </a:solidFill>
                <a:latin typeface="Tw Cen MT" panose="020B0602020104020603" pitchFamily="34" charset="0"/>
              </a:rPr>
              <a:t> </a:t>
            </a:r>
            <a:r>
              <a:rPr lang="fr-CA" sz="2000" dirty="0" err="1">
                <a:solidFill>
                  <a:schemeClr val="accent2"/>
                </a:solidFill>
                <a:latin typeface="Tw Cen MT" panose="020B0602020104020603" pitchFamily="34" charset="0"/>
              </a:rPr>
              <a:t>heavy</a:t>
            </a:r>
            <a:endParaRPr lang="fr-CA" sz="2000" dirty="0">
              <a:solidFill>
                <a:schemeClr val="accent2"/>
              </a:solidFill>
              <a:latin typeface="Tw Cen MT" panose="020B0602020104020603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2000" dirty="0" err="1">
                <a:latin typeface="Tw Cen MT" panose="020B0602020104020603" pitchFamily="34" charset="0"/>
              </a:rPr>
              <a:t>Some</a:t>
            </a:r>
            <a:r>
              <a:rPr lang="fr-CA" sz="2000" dirty="0">
                <a:latin typeface="Tw Cen MT" panose="020B0602020104020603" pitchFamily="34" charset="0"/>
              </a:rPr>
              <a:t> part of the UI must </a:t>
            </a:r>
            <a:r>
              <a:rPr lang="fr-CA" sz="2000" dirty="0" err="1">
                <a:latin typeface="Tw Cen MT" panose="020B0602020104020603" pitchFamily="34" charset="0"/>
              </a:rPr>
              <a:t>be</a:t>
            </a:r>
            <a:r>
              <a:rPr lang="fr-CA" sz="2000" dirty="0">
                <a:latin typeface="Tw Cen MT" panose="020B0602020104020603" pitchFamily="34" charset="0"/>
              </a:rPr>
              <a:t> </a:t>
            </a:r>
            <a:r>
              <a:rPr lang="fr-CA" sz="2000" dirty="0" err="1">
                <a:solidFill>
                  <a:srgbClr val="FF0000"/>
                </a:solidFill>
                <a:latin typeface="Tw Cen MT" panose="020B0602020104020603" pitchFamily="34" charset="0"/>
              </a:rPr>
              <a:t>reusable</a:t>
            </a:r>
            <a:r>
              <a:rPr lang="fr-CA" sz="2000" dirty="0">
                <a:latin typeface="Tw Cen MT" panose="020B0602020104020603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2000" dirty="0" err="1">
                <a:latin typeface="Tw Cen MT" panose="020B0602020104020603" pitchFamily="34" charset="0"/>
              </a:rPr>
              <a:t>Need</a:t>
            </a:r>
            <a:r>
              <a:rPr lang="fr-CA" sz="2000" dirty="0">
                <a:latin typeface="Tw Cen MT" panose="020B0602020104020603" pitchFamily="34" charset="0"/>
              </a:rPr>
              <a:t> a </a:t>
            </a:r>
            <a:r>
              <a:rPr lang="fr-CA" sz="2000" dirty="0" err="1">
                <a:latin typeface="Tw Cen MT" panose="020B0602020104020603" pitchFamily="34" charset="0"/>
              </a:rPr>
              <a:t>low</a:t>
            </a:r>
            <a:r>
              <a:rPr lang="fr-CA" sz="2000" dirty="0">
                <a:latin typeface="Tw Cen MT" panose="020B0602020104020603" pitchFamily="34" charset="0"/>
              </a:rPr>
              <a:t> impact on the </a:t>
            </a:r>
            <a:r>
              <a:rPr lang="fr-CA" sz="2000" dirty="0">
                <a:solidFill>
                  <a:srgbClr val="00B050"/>
                </a:solidFill>
                <a:latin typeface="Tw Cen MT" panose="020B0602020104020603" pitchFamily="34" charset="0"/>
              </a:rPr>
              <a:t>network trafic</a:t>
            </a:r>
          </a:p>
          <a:p>
            <a:pPr>
              <a:spcBef>
                <a:spcPts val="1200"/>
              </a:spcBef>
            </a:pPr>
            <a:r>
              <a:rPr lang="fr-CA" sz="2000" b="1" dirty="0">
                <a:latin typeface="Tw Cen MT" panose="020B0602020104020603" pitchFamily="34" charset="0"/>
              </a:rPr>
              <a:t>Solutions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B0F0"/>
                </a:solidFill>
                <a:latin typeface="Tw Cen MT" panose="020B0602020104020603" pitchFamily="34" charset="0"/>
              </a:rPr>
              <a:t>Single Page Application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2000" dirty="0">
                <a:latin typeface="Tw Cen MT" panose="020B0602020104020603" pitchFamily="34" charset="0"/>
              </a:rPr>
              <a:t>DOM </a:t>
            </a:r>
            <a:r>
              <a:rPr lang="fr-CA" sz="2000" dirty="0" err="1">
                <a:latin typeface="Tw Cen MT" panose="020B0602020104020603" pitchFamily="34" charset="0"/>
              </a:rPr>
              <a:t>is</a:t>
            </a:r>
            <a:r>
              <a:rPr lang="fr-CA" sz="2000" dirty="0">
                <a:latin typeface="Tw Cen MT" panose="020B0602020104020603" pitchFamily="34" charset="0"/>
              </a:rPr>
              <a:t> </a:t>
            </a:r>
            <a:r>
              <a:rPr lang="fr-CA" sz="2000" dirty="0" err="1">
                <a:latin typeface="Tw Cen MT" panose="020B0602020104020603" pitchFamily="34" charset="0"/>
              </a:rPr>
              <a:t>loaded</a:t>
            </a:r>
            <a:r>
              <a:rPr lang="fr-CA" sz="2000" dirty="0">
                <a:latin typeface="Tw Cen MT" panose="020B0602020104020603" pitchFamily="34" charset="0"/>
              </a:rPr>
              <a:t> once. </a:t>
            </a:r>
            <a:r>
              <a:rPr lang="fr-CA" sz="2000" dirty="0">
                <a:solidFill>
                  <a:srgbClr val="00B050"/>
                </a:solidFill>
                <a:latin typeface="Tw Cen MT" panose="020B0602020104020603" pitchFamily="34" charset="0"/>
              </a:rPr>
              <a:t>Component</a:t>
            </a:r>
            <a:r>
              <a:rPr lang="fr-CA" sz="2000" dirty="0">
                <a:latin typeface="Tw Cen MT" panose="020B0602020104020603" pitchFamily="34" charset="0"/>
              </a:rPr>
              <a:t> are </a:t>
            </a:r>
            <a:r>
              <a:rPr lang="fr-CA" sz="2000" dirty="0" err="1">
                <a:latin typeface="Tw Cen MT" panose="020B0602020104020603" pitchFamily="34" charset="0"/>
              </a:rPr>
              <a:t>updated</a:t>
            </a:r>
            <a:r>
              <a:rPr lang="fr-CA" sz="2000" dirty="0">
                <a:latin typeface="Tw Cen MT" panose="020B0602020104020603" pitchFamily="34" charset="0"/>
              </a:rPr>
              <a:t> via AJAX </a:t>
            </a:r>
            <a:r>
              <a:rPr lang="fr-CA" sz="2000" dirty="0" err="1">
                <a:latin typeface="Tw Cen MT" panose="020B0602020104020603" pitchFamily="34" charset="0"/>
              </a:rPr>
              <a:t>queries</a:t>
            </a:r>
            <a:endParaRPr lang="fr-CA" sz="2000" dirty="0">
              <a:latin typeface="Tw Cen MT" panose="020B0602020104020603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CA" sz="20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0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217" y="1078499"/>
            <a:ext cx="7712278" cy="1798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209721" y="367888"/>
            <a:ext cx="472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Tw Cen MT" panose="020B0602020104020603" pitchFamily="34" charset="0"/>
              </a:rPr>
              <a:t>Architecture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428" y="1078497"/>
            <a:ext cx="497748" cy="179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 : coins arrondis 4"/>
          <p:cNvSpPr/>
          <p:nvPr/>
        </p:nvSpPr>
        <p:spPr>
          <a:xfrm>
            <a:off x="282428" y="1621766"/>
            <a:ext cx="8333067" cy="499469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 : coins arrondis 8"/>
          <p:cNvSpPr/>
          <p:nvPr/>
        </p:nvSpPr>
        <p:spPr>
          <a:xfrm>
            <a:off x="2837419" y="2406769"/>
            <a:ext cx="5103330" cy="387325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 : coins arrondis 9"/>
          <p:cNvSpPr/>
          <p:nvPr/>
        </p:nvSpPr>
        <p:spPr>
          <a:xfrm>
            <a:off x="449656" y="2406768"/>
            <a:ext cx="2220536" cy="387326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ZoneTexte 10"/>
          <p:cNvSpPr txBox="1"/>
          <p:nvPr/>
        </p:nvSpPr>
        <p:spPr>
          <a:xfrm>
            <a:off x="840160" y="2544987"/>
            <a:ext cx="143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latin typeface="Tw Cen MT" panose="020B0602020104020603" pitchFamily="34" charset="0"/>
              </a:rPr>
              <a:t>Navigation</a:t>
            </a:r>
            <a:br>
              <a:rPr lang="fr-CA" sz="2000" b="1" dirty="0">
                <a:latin typeface="Tw Cen MT" panose="020B0602020104020603" pitchFamily="34" charset="0"/>
              </a:rPr>
            </a:br>
            <a:r>
              <a:rPr lang="fr-CA" sz="2000" b="1" dirty="0">
                <a:latin typeface="Tw Cen MT" panose="020B0602020104020603" pitchFamily="34" charset="0"/>
              </a:rPr>
              <a:t>Component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104009" y="2544987"/>
            <a:ext cx="257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latin typeface="Tw Cen MT" panose="020B0602020104020603" pitchFamily="34" charset="0"/>
              </a:rPr>
              <a:t>Gridstack</a:t>
            </a:r>
            <a:r>
              <a:rPr lang="fr-CA" sz="2000" b="1" dirty="0">
                <a:latin typeface="Tw Cen MT" panose="020B0602020104020603" pitchFamily="34" charset="0"/>
              </a:rPr>
              <a:t> Component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074590" y="1673912"/>
            <a:ext cx="294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latin typeface="Tw Cen MT" panose="020B0602020104020603" pitchFamily="34" charset="0"/>
              </a:rPr>
              <a:t>Dashboard Component</a:t>
            </a:r>
          </a:p>
        </p:txBody>
      </p:sp>
      <p:sp>
        <p:nvSpPr>
          <p:cNvPr id="14" name="Rectangle : coins arrondis 13"/>
          <p:cNvSpPr/>
          <p:nvPr/>
        </p:nvSpPr>
        <p:spPr>
          <a:xfrm>
            <a:off x="3310290" y="3083313"/>
            <a:ext cx="1872028" cy="122989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 : coins arrondis 14"/>
          <p:cNvSpPr/>
          <p:nvPr/>
        </p:nvSpPr>
        <p:spPr>
          <a:xfrm>
            <a:off x="5559481" y="3113505"/>
            <a:ext cx="1872028" cy="122989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 : coins arrondis 15"/>
          <p:cNvSpPr/>
          <p:nvPr/>
        </p:nvSpPr>
        <p:spPr>
          <a:xfrm>
            <a:off x="3310290" y="4603405"/>
            <a:ext cx="1872028" cy="122989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 : coins arrondis 16"/>
          <p:cNvSpPr/>
          <p:nvPr/>
        </p:nvSpPr>
        <p:spPr>
          <a:xfrm>
            <a:off x="5559481" y="4606991"/>
            <a:ext cx="1872028" cy="122989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3588536" y="3317855"/>
            <a:ext cx="1720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latin typeface="Tw Cen MT" panose="020B0602020104020603" pitchFamily="34" charset="0"/>
              </a:rPr>
              <a:t>Grid</a:t>
            </a:r>
            <a:r>
              <a:rPr lang="fr-CA" sz="2000" b="1" dirty="0">
                <a:latin typeface="Tw Cen MT" panose="020B0602020104020603" pitchFamily="34" charset="0"/>
              </a:rPr>
              <a:t>-item </a:t>
            </a:r>
          </a:p>
          <a:p>
            <a:r>
              <a:rPr lang="fr-CA" sz="2000" b="1" dirty="0">
                <a:latin typeface="Tw Cen MT" panose="020B0602020104020603" pitchFamily="34" charset="0"/>
              </a:rPr>
              <a:t>Component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862818" y="3317855"/>
            <a:ext cx="1720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latin typeface="Tw Cen MT" panose="020B0602020104020603" pitchFamily="34" charset="0"/>
              </a:rPr>
              <a:t>Grid</a:t>
            </a:r>
            <a:r>
              <a:rPr lang="fr-CA" sz="2000" b="1" dirty="0">
                <a:latin typeface="Tw Cen MT" panose="020B0602020104020603" pitchFamily="34" charset="0"/>
              </a:rPr>
              <a:t>-item </a:t>
            </a:r>
          </a:p>
          <a:p>
            <a:r>
              <a:rPr lang="fr-CA" sz="2000" b="1" dirty="0">
                <a:latin typeface="Tw Cen MT" panose="020B0602020104020603" pitchFamily="34" charset="0"/>
              </a:rPr>
              <a:t>Component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588535" y="4864408"/>
            <a:ext cx="1720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latin typeface="Tw Cen MT" panose="020B0602020104020603" pitchFamily="34" charset="0"/>
              </a:rPr>
              <a:t>Grid</a:t>
            </a:r>
            <a:r>
              <a:rPr lang="fr-CA" sz="2000" b="1" dirty="0">
                <a:latin typeface="Tw Cen MT" panose="020B0602020104020603" pitchFamily="34" charset="0"/>
              </a:rPr>
              <a:t>-item </a:t>
            </a:r>
          </a:p>
          <a:p>
            <a:r>
              <a:rPr lang="fr-CA" sz="2000" b="1" dirty="0">
                <a:latin typeface="Tw Cen MT" panose="020B0602020104020603" pitchFamily="34" charset="0"/>
              </a:rPr>
              <a:t>Component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862818" y="4900541"/>
            <a:ext cx="1720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latin typeface="Tw Cen MT" panose="020B0602020104020603" pitchFamily="34" charset="0"/>
              </a:rPr>
              <a:t>Grid</a:t>
            </a:r>
            <a:r>
              <a:rPr lang="fr-CA" sz="2000" b="1" dirty="0">
                <a:latin typeface="Tw Cen MT" panose="020B0602020104020603" pitchFamily="34" charset="0"/>
              </a:rPr>
              <a:t>-item </a:t>
            </a:r>
          </a:p>
          <a:p>
            <a:r>
              <a:rPr lang="fr-CA" sz="2000" b="1" dirty="0">
                <a:latin typeface="Tw Cen MT" panose="020B0602020104020603" pitchFamily="34" charset="0"/>
              </a:rPr>
              <a:t>Component</a:t>
            </a:r>
          </a:p>
        </p:txBody>
      </p:sp>
    </p:spTree>
    <p:extLst>
      <p:ext uri="{BB962C8B-B14F-4D97-AF65-F5344CB8AC3E}">
        <p14:creationId xmlns:p14="http://schemas.microsoft.com/office/powerpoint/2010/main" val="184848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217" y="1078499"/>
            <a:ext cx="7712278" cy="1798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282428" y="1078497"/>
            <a:ext cx="497748" cy="179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/>
          <p:cNvSpPr txBox="1"/>
          <p:nvPr/>
        </p:nvSpPr>
        <p:spPr>
          <a:xfrm>
            <a:off x="209721" y="367888"/>
            <a:ext cx="472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Tw Cen MT" panose="020B0602020104020603" pitchFamily="34" charset="0"/>
              </a:rPr>
              <a:t>Architecture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9721" y="1726246"/>
            <a:ext cx="84057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 err="1">
                <a:latin typeface="Tw Cen MT" panose="020B0602020104020603" pitchFamily="34" charset="0"/>
              </a:rPr>
              <a:t>Previous</a:t>
            </a:r>
            <a:r>
              <a:rPr lang="fr-FR" sz="2000" b="1" dirty="0">
                <a:latin typeface="Tw Cen MT" panose="020B0602020104020603" pitchFamily="34" charset="0"/>
              </a:rPr>
              <a:t> component are </a:t>
            </a:r>
            <a:r>
              <a:rPr lang="fr-FR" sz="2000" b="1" dirty="0" err="1">
                <a:latin typeface="Tw Cen MT" panose="020B0602020104020603" pitchFamily="34" charset="0"/>
              </a:rPr>
              <a:t>here</a:t>
            </a:r>
            <a:r>
              <a:rPr lang="fr-FR" sz="2000" b="1" dirty="0">
                <a:latin typeface="Tw Cen MT" panose="020B0602020104020603" pitchFamily="34" charset="0"/>
              </a:rPr>
              <a:t> </a:t>
            </a:r>
            <a:r>
              <a:rPr lang="fr-FR" sz="2000" b="1" dirty="0" err="1">
                <a:latin typeface="Tw Cen MT" panose="020B0602020104020603" pitchFamily="34" charset="0"/>
              </a:rPr>
              <a:t>only</a:t>
            </a:r>
            <a:r>
              <a:rPr lang="fr-FR" sz="2000" b="1" dirty="0">
                <a:latin typeface="Tw Cen MT" panose="020B0602020104020603" pitchFamily="34" charset="0"/>
              </a:rPr>
              <a:t> for the </a:t>
            </a:r>
            <a:r>
              <a:rPr lang="fr-FR" sz="2000" b="1" dirty="0" err="1">
                <a:latin typeface="Tw Cen MT" panose="020B0602020104020603" pitchFamily="34" charset="0"/>
              </a:rPr>
              <a:t>layout</a:t>
            </a:r>
            <a:endParaRPr lang="fr-FR" sz="2000" b="1" dirty="0">
              <a:latin typeface="Tw Cen MT" panose="020B0602020104020603" pitchFamily="34" charset="0"/>
            </a:endParaRPr>
          </a:p>
          <a:p>
            <a:pPr marL="742950" lvl="1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 err="1">
                <a:latin typeface="Tw Cen MT" panose="020B0602020104020603" pitchFamily="34" charset="0"/>
              </a:rPr>
              <a:t>Injecting</a:t>
            </a:r>
            <a:r>
              <a:rPr lang="fr-FR" dirty="0">
                <a:latin typeface="Tw Cen MT" panose="020B0602020104020603" pitchFamily="34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Tw Cen MT" panose="020B0602020104020603" pitchFamily="34" charset="0"/>
              </a:rPr>
              <a:t>services</a:t>
            </a:r>
            <a:r>
              <a:rPr lang="fr-FR" dirty="0">
                <a:latin typeface="Tw Cen MT" panose="020B0602020104020603" pitchFamily="34" charset="0"/>
              </a:rPr>
              <a:t> to components to </a:t>
            </a:r>
            <a:r>
              <a:rPr lang="fr-FR" dirty="0" err="1">
                <a:latin typeface="Tw Cen MT" panose="020B0602020104020603" pitchFamily="34" charset="0"/>
              </a:rPr>
              <a:t>retrieve</a:t>
            </a:r>
            <a:r>
              <a:rPr lang="fr-FR" dirty="0">
                <a:latin typeface="Tw Cen MT" panose="020B0602020104020603" pitchFamily="34" charset="0"/>
              </a:rPr>
              <a:t> data;</a:t>
            </a:r>
          </a:p>
          <a:p>
            <a:pPr marL="742950" lvl="1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Tw Cen MT" panose="020B0602020104020603" pitchFamily="34" charset="0"/>
              </a:rPr>
              <a:t>Services </a:t>
            </a:r>
            <a:r>
              <a:rPr lang="fr-FR" dirty="0" err="1">
                <a:latin typeface="Tw Cen MT" panose="020B0602020104020603" pitchFamily="34" charset="0"/>
              </a:rPr>
              <a:t>send</a:t>
            </a:r>
            <a:r>
              <a:rPr lang="fr-FR" dirty="0">
                <a:latin typeface="Tw Cen MT" panose="020B0602020104020603" pitchFamily="34" charset="0"/>
              </a:rPr>
              <a:t> an HTTP </a:t>
            </a:r>
            <a:r>
              <a:rPr lang="fr-FR" dirty="0" err="1">
                <a:latin typeface="Tw Cen MT" panose="020B0602020104020603" pitchFamily="34" charset="0"/>
              </a:rPr>
              <a:t>request</a:t>
            </a:r>
            <a:r>
              <a:rPr lang="fr-FR" dirty="0">
                <a:latin typeface="Tw Cen MT" panose="020B0602020104020603" pitchFamily="34" charset="0"/>
              </a:rPr>
              <a:t> to a </a:t>
            </a:r>
            <a:r>
              <a:rPr lang="fr-FR" dirty="0">
                <a:solidFill>
                  <a:srgbClr val="FF0000"/>
                </a:solidFill>
                <a:latin typeface="Tw Cen MT" panose="020B0602020104020603" pitchFamily="34" charset="0"/>
              </a:rPr>
              <a:t>REST API </a:t>
            </a:r>
            <a:r>
              <a:rPr lang="fr-FR" dirty="0" err="1">
                <a:solidFill>
                  <a:srgbClr val="FF0000"/>
                </a:solidFill>
                <a:latin typeface="Tw Cen MT" panose="020B0602020104020603" pitchFamily="34" charset="0"/>
              </a:rPr>
              <a:t>endpoint</a:t>
            </a:r>
            <a:endParaRPr lang="fr-FR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pPr marL="742950" lvl="1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 err="1">
                <a:latin typeface="Tw Cen MT" panose="020B0602020104020603" pitchFamily="34" charset="0"/>
              </a:rPr>
              <a:t>Using</a:t>
            </a:r>
            <a:r>
              <a:rPr lang="fr-FR" dirty="0">
                <a:latin typeface="Tw Cen MT" panose="020B0602020104020603" pitchFamily="34" charset="0"/>
              </a:rPr>
              <a:t> a </a:t>
            </a:r>
            <a:r>
              <a:rPr lang="fr-FR" dirty="0" err="1">
                <a:solidFill>
                  <a:srgbClr val="00B0F0"/>
                </a:solidFill>
                <a:latin typeface="Tw Cen MT" panose="020B0602020104020603" pitchFamily="34" charset="0"/>
              </a:rPr>
              <a:t>child</a:t>
            </a:r>
            <a:r>
              <a:rPr lang="fr-FR" dirty="0">
                <a:solidFill>
                  <a:srgbClr val="00B0F0"/>
                </a:solidFill>
                <a:latin typeface="Tw Cen MT" panose="020B0602020104020603" pitchFamily="34" charset="0"/>
              </a:rPr>
              <a:t> component </a:t>
            </a:r>
            <a:r>
              <a:rPr lang="fr-FR" dirty="0">
                <a:latin typeface="Tw Cen MT" panose="020B0602020104020603" pitchFamily="34" charset="0"/>
              </a:rPr>
              <a:t>for </a:t>
            </a:r>
            <a:r>
              <a:rPr lang="fr-FR" dirty="0" err="1">
                <a:latin typeface="Tw Cen MT" panose="020B0602020104020603" pitchFamily="34" charset="0"/>
              </a:rPr>
              <a:t>visualization</a:t>
            </a:r>
            <a:r>
              <a:rPr lang="fr-FR" dirty="0">
                <a:latin typeface="Tw Cen MT" panose="020B0602020104020603" pitchFamily="34" charset="0"/>
              </a:rPr>
              <a:t> </a:t>
            </a:r>
            <a:r>
              <a:rPr lang="fr-FR" dirty="0" err="1">
                <a:latin typeface="Tw Cen MT" panose="020B0602020104020603" pitchFamily="34" charset="0"/>
              </a:rPr>
              <a:t>library</a:t>
            </a:r>
            <a:r>
              <a:rPr lang="fr-FR" dirty="0">
                <a:latin typeface="Tw Cen MT" panose="020B0602020104020603" pitchFamily="34" charset="0"/>
              </a:rPr>
              <a:t>; </a:t>
            </a:r>
          </a:p>
          <a:p>
            <a:pPr lvl="1" fontAlgn="base">
              <a:spcBef>
                <a:spcPts val="1200"/>
              </a:spcBef>
            </a:pPr>
            <a:endParaRPr lang="fr-FR" dirty="0">
              <a:latin typeface="Tw Cen MT" panose="020B0602020104020603" pitchFamily="34" charset="0"/>
            </a:endParaRPr>
          </a:p>
          <a:p>
            <a:pPr marL="266700" indent="-2667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 err="1">
                <a:latin typeface="Tw Cen MT" panose="020B0602020104020603" pitchFamily="34" charset="0"/>
              </a:rPr>
              <a:t>Reducing</a:t>
            </a:r>
            <a:r>
              <a:rPr lang="fr-FR" sz="2000" b="1" dirty="0">
                <a:latin typeface="Tw Cen MT" panose="020B0602020104020603" pitchFamily="34" charset="0"/>
              </a:rPr>
              <a:t> network </a:t>
            </a:r>
            <a:r>
              <a:rPr lang="fr-FR" sz="2000" b="1" dirty="0" err="1">
                <a:latin typeface="Tw Cen MT" panose="020B0602020104020603" pitchFamily="34" charset="0"/>
              </a:rPr>
              <a:t>load</a:t>
            </a:r>
            <a:endParaRPr lang="fr-FR" sz="2000" b="1" dirty="0">
              <a:latin typeface="Tw Cen MT" panose="020B0602020104020603" pitchFamily="34" charset="0"/>
            </a:endParaRPr>
          </a:p>
          <a:p>
            <a:pPr marL="723900" lvl="1" indent="-2667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err="1">
                <a:latin typeface="Tw Cen MT" panose="020B0602020104020603" pitchFamily="34" charset="0"/>
              </a:rPr>
              <a:t>Using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w Cen MT" panose="020B0602020104020603" pitchFamily="34" charset="0"/>
              </a:rPr>
              <a:t>Gulp</a:t>
            </a:r>
            <a:r>
              <a:rPr lang="fr-FR" sz="2000" dirty="0">
                <a:latin typeface="Tw Cen MT" panose="020B0602020104020603" pitchFamily="34" charset="0"/>
              </a:rPr>
              <a:t> for </a:t>
            </a:r>
            <a:r>
              <a:rPr lang="fr-FR" sz="2000" dirty="0" err="1">
                <a:latin typeface="Tw Cen MT" panose="020B0602020104020603" pitchFamily="34" charset="0"/>
              </a:rPr>
              <a:t>minifying</a:t>
            </a:r>
            <a:r>
              <a:rPr lang="fr-FR" sz="2000" dirty="0">
                <a:latin typeface="Tw Cen MT" panose="020B0602020104020603" pitchFamily="34" charset="0"/>
              </a:rPr>
              <a:t> and </a:t>
            </a:r>
            <a:r>
              <a:rPr lang="fr-FR" sz="2000" dirty="0" err="1">
                <a:latin typeface="Tw Cen MT" panose="020B0602020104020603" pitchFamily="34" charset="0"/>
              </a:rPr>
              <a:t>uglifying</a:t>
            </a:r>
            <a:r>
              <a:rPr lang="fr-FR" sz="2000" dirty="0">
                <a:latin typeface="Tw Cen MT" panose="020B0602020104020603" pitchFamily="34" charset="0"/>
              </a:rPr>
              <a:t> CSS and JS files</a:t>
            </a:r>
            <a:endParaRPr lang="fr-FR" sz="2000" b="1" dirty="0">
              <a:latin typeface="Tw Cen MT" panose="020B0602020104020603" pitchFamily="34" charset="0"/>
            </a:endParaRPr>
          </a:p>
          <a:p>
            <a:pPr marL="723900" lvl="1" indent="-2667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  <a:latin typeface="Tw Cen MT" panose="020B0602020104020603" pitchFamily="34" charset="0"/>
              </a:rPr>
              <a:t>POST </a:t>
            </a:r>
            <a:r>
              <a:rPr lang="fr-FR" dirty="0" err="1">
                <a:solidFill>
                  <a:schemeClr val="accent2"/>
                </a:solidFill>
                <a:latin typeface="Tw Cen MT" panose="020B0602020104020603" pitchFamily="34" charset="0"/>
              </a:rPr>
              <a:t>request</a:t>
            </a:r>
            <a:r>
              <a:rPr lang="fr-FR" dirty="0">
                <a:solidFill>
                  <a:schemeClr val="accent2"/>
                </a:solidFill>
                <a:latin typeface="Tw Cen MT" panose="020B0602020104020603" pitchFamily="34" charset="0"/>
              </a:rPr>
              <a:t> </a:t>
            </a:r>
            <a:r>
              <a:rPr lang="fr-FR" dirty="0" err="1">
                <a:latin typeface="Tw Cen MT" panose="020B0602020104020603" pitchFamily="34" charset="0"/>
              </a:rPr>
              <a:t>with</a:t>
            </a:r>
            <a:r>
              <a:rPr lang="fr-FR" dirty="0">
                <a:latin typeface="Tw Cen MT" panose="020B0602020104020603" pitchFamily="34" charset="0"/>
              </a:rPr>
              <a:t> body </a:t>
            </a:r>
            <a:r>
              <a:rPr lang="fr-FR" dirty="0" err="1">
                <a:latin typeface="Tw Cen MT" panose="020B0602020104020603" pitchFamily="34" charset="0"/>
              </a:rPr>
              <a:t>object</a:t>
            </a:r>
            <a:r>
              <a:rPr lang="fr-FR" dirty="0">
                <a:latin typeface="Tw Cen MT" panose="020B0602020104020603" pitchFamily="34" charset="0"/>
              </a:rPr>
              <a:t>;</a:t>
            </a:r>
          </a:p>
          <a:p>
            <a:pPr marL="723900" lvl="1" indent="-2667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Tw Cen MT" panose="020B0602020104020603" pitchFamily="34" charset="0"/>
              </a:rPr>
              <a:t>JSON compression</a:t>
            </a:r>
          </a:p>
          <a:p>
            <a:pPr marL="266700" indent="-2667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9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217" y="1078499"/>
            <a:ext cx="7712278" cy="1798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282428" y="1078497"/>
            <a:ext cx="497748" cy="179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209721" y="367888"/>
            <a:ext cx="472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err="1">
                <a:latin typeface="Tw Cen MT" panose="020B0602020104020603" pitchFamily="34" charset="0"/>
              </a:rPr>
              <a:t>Parser</a:t>
            </a:r>
            <a:r>
              <a:rPr lang="fr-CA" sz="3200" b="1" dirty="0">
                <a:latin typeface="Tw Cen MT" panose="020B0602020104020603" pitchFamily="34" charset="0"/>
              </a:rPr>
              <a:t> architecture</a:t>
            </a:r>
          </a:p>
        </p:txBody>
      </p:sp>
      <p:sp>
        <p:nvSpPr>
          <p:cNvPr id="8" name="Rectangle : coins arrondis 7"/>
          <p:cNvSpPr/>
          <p:nvPr/>
        </p:nvSpPr>
        <p:spPr>
          <a:xfrm>
            <a:off x="780176" y="1828798"/>
            <a:ext cx="1767333" cy="106105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1041284" y="2005380"/>
            <a:ext cx="1256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latin typeface="Tw Cen MT" panose="020B0602020104020603" pitchFamily="34" charset="0"/>
              </a:rPr>
              <a:t>Metadata</a:t>
            </a:r>
            <a:br>
              <a:rPr lang="fr-CA" sz="2000" b="1" dirty="0">
                <a:latin typeface="Tw Cen MT" panose="020B0602020104020603" pitchFamily="34" charset="0"/>
              </a:rPr>
            </a:br>
            <a:r>
              <a:rPr lang="fr-CA" sz="2000" b="1" dirty="0">
                <a:latin typeface="Tw Cen MT" panose="020B0602020104020603" pitchFamily="34" charset="0"/>
              </a:rPr>
              <a:t>file</a:t>
            </a:r>
          </a:p>
        </p:txBody>
      </p:sp>
      <p:sp>
        <p:nvSpPr>
          <p:cNvPr id="20" name="Rectangle : coins arrondis 19"/>
          <p:cNvSpPr/>
          <p:nvPr/>
        </p:nvSpPr>
        <p:spPr>
          <a:xfrm>
            <a:off x="780176" y="3066431"/>
            <a:ext cx="1767333" cy="106105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/>
          <p:cNvSpPr txBox="1"/>
          <p:nvPr/>
        </p:nvSpPr>
        <p:spPr>
          <a:xfrm>
            <a:off x="1041284" y="3243013"/>
            <a:ext cx="1256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latin typeface="Tw Cen MT" panose="020B0602020104020603" pitchFamily="34" charset="0"/>
              </a:rPr>
              <a:t>Data</a:t>
            </a:r>
            <a:br>
              <a:rPr lang="fr-CA" sz="2000" b="1" dirty="0">
                <a:latin typeface="Tw Cen MT" panose="020B0602020104020603" pitchFamily="34" charset="0"/>
              </a:rPr>
            </a:br>
            <a:r>
              <a:rPr lang="fr-CA" sz="2000" b="1" dirty="0">
                <a:latin typeface="Tw Cen MT" panose="020B0602020104020603" pitchFamily="34" charset="0"/>
              </a:rPr>
              <a:t>file</a:t>
            </a:r>
          </a:p>
        </p:txBody>
      </p:sp>
      <p:sp>
        <p:nvSpPr>
          <p:cNvPr id="22" name="Rectangle : coins arrondis 21"/>
          <p:cNvSpPr/>
          <p:nvPr/>
        </p:nvSpPr>
        <p:spPr>
          <a:xfrm>
            <a:off x="3495911" y="2464277"/>
            <a:ext cx="1767333" cy="106105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ZoneTexte 22"/>
          <p:cNvSpPr txBox="1"/>
          <p:nvPr/>
        </p:nvSpPr>
        <p:spPr>
          <a:xfrm>
            <a:off x="3757019" y="2640859"/>
            <a:ext cx="1256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latin typeface="Tw Cen MT" panose="020B0602020104020603" pitchFamily="34" charset="0"/>
              </a:rPr>
              <a:t>LTTng</a:t>
            </a:r>
            <a:br>
              <a:rPr lang="fr-CA" sz="2000" b="1" dirty="0">
                <a:latin typeface="Tw Cen MT" panose="020B0602020104020603" pitchFamily="34" charset="0"/>
              </a:rPr>
            </a:br>
            <a:r>
              <a:rPr lang="fr-CA" sz="2000" b="1" dirty="0" err="1">
                <a:latin typeface="Tw Cen MT" panose="020B0602020104020603" pitchFamily="34" charset="0"/>
              </a:rPr>
              <a:t>parser</a:t>
            </a:r>
            <a:endParaRPr lang="fr-CA" sz="2000" b="1" dirty="0">
              <a:latin typeface="Tw Cen MT" panose="020B0602020104020603" pitchFamily="34" charset="0"/>
            </a:endParaRPr>
          </a:p>
        </p:txBody>
      </p:sp>
      <p:cxnSp>
        <p:nvCxnSpPr>
          <p:cNvPr id="25" name="Connecteur droit avec flèche 24"/>
          <p:cNvCxnSpPr>
            <a:stCxn id="8" idx="3"/>
            <a:endCxn id="22" idx="1"/>
          </p:cNvCxnSpPr>
          <p:nvPr/>
        </p:nvCxnSpPr>
        <p:spPr>
          <a:xfrm>
            <a:off x="2547509" y="2359324"/>
            <a:ext cx="948402" cy="6354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0" idx="3"/>
            <a:endCxn id="22" idx="1"/>
          </p:cNvCxnSpPr>
          <p:nvPr/>
        </p:nvCxnSpPr>
        <p:spPr>
          <a:xfrm flipV="1">
            <a:off x="2547509" y="2994803"/>
            <a:ext cx="948402" cy="602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2" idx="3"/>
          </p:cNvCxnSpPr>
          <p:nvPr/>
        </p:nvCxnSpPr>
        <p:spPr>
          <a:xfrm>
            <a:off x="5263244" y="2994803"/>
            <a:ext cx="936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 : coins arrondis 29"/>
          <p:cNvSpPr/>
          <p:nvPr/>
        </p:nvSpPr>
        <p:spPr>
          <a:xfrm>
            <a:off x="6199808" y="2464276"/>
            <a:ext cx="1767333" cy="106105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ZoneTexte 30"/>
          <p:cNvSpPr txBox="1"/>
          <p:nvPr/>
        </p:nvSpPr>
        <p:spPr>
          <a:xfrm>
            <a:off x="6324890" y="2621746"/>
            <a:ext cx="1517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latin typeface="Tw Cen MT" panose="020B0602020104020603" pitchFamily="34" charset="0"/>
              </a:rPr>
              <a:t>Intermediate</a:t>
            </a:r>
            <a:br>
              <a:rPr lang="fr-CA" sz="2000" b="1" dirty="0">
                <a:latin typeface="Tw Cen MT" panose="020B0602020104020603" pitchFamily="34" charset="0"/>
              </a:rPr>
            </a:br>
            <a:r>
              <a:rPr lang="fr-CA" sz="2000" b="1" dirty="0">
                <a:latin typeface="Tw Cen MT" panose="020B0602020104020603" pitchFamily="34" charset="0"/>
              </a:rPr>
              <a:t>data model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246635" y="2677063"/>
            <a:ext cx="125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latin typeface="Tw Cen MT" panose="020B0602020104020603" pitchFamily="34" charset="0"/>
              </a:rPr>
              <a:t>produces</a:t>
            </a:r>
            <a:endParaRPr lang="fr-CA" sz="1600" b="1" dirty="0">
              <a:latin typeface="Tw Cen MT" panose="020B0602020104020603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708134" y="2792019"/>
            <a:ext cx="125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latin typeface="Tw Cen MT" panose="020B0602020104020603" pitchFamily="34" charset="0"/>
              </a:rPr>
              <a:t>take</a:t>
            </a:r>
            <a:endParaRPr lang="fr-CA" sz="1600" b="1" dirty="0">
              <a:latin typeface="Tw Cen MT" panose="020B0602020104020603" pitchFamily="34" charset="0"/>
            </a:endParaRPr>
          </a:p>
        </p:txBody>
      </p:sp>
      <p:sp>
        <p:nvSpPr>
          <p:cNvPr id="36" name="Rectangle : coins arrondis 35"/>
          <p:cNvSpPr/>
          <p:nvPr/>
        </p:nvSpPr>
        <p:spPr>
          <a:xfrm>
            <a:off x="3495911" y="4300880"/>
            <a:ext cx="1767333" cy="106105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ZoneTexte 36"/>
          <p:cNvSpPr txBox="1"/>
          <p:nvPr/>
        </p:nvSpPr>
        <p:spPr>
          <a:xfrm>
            <a:off x="3757019" y="4477462"/>
            <a:ext cx="1256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latin typeface="Tw Cen MT" panose="020B0602020104020603" pitchFamily="34" charset="0"/>
              </a:rPr>
              <a:t>Chart</a:t>
            </a:r>
            <a:br>
              <a:rPr lang="fr-CA" sz="2000" b="1" dirty="0">
                <a:latin typeface="Tw Cen MT" panose="020B0602020104020603" pitchFamily="34" charset="0"/>
              </a:rPr>
            </a:br>
            <a:r>
              <a:rPr lang="fr-CA" sz="2000" b="1" dirty="0" err="1">
                <a:latin typeface="Tw Cen MT" panose="020B0602020104020603" pitchFamily="34" charset="0"/>
              </a:rPr>
              <a:t>generator</a:t>
            </a:r>
            <a:endParaRPr lang="fr-CA" sz="2000" b="1" dirty="0">
              <a:latin typeface="Tw Cen MT" panose="020B0602020104020603" pitchFamily="34" charset="0"/>
            </a:endParaRPr>
          </a:p>
        </p:txBody>
      </p:sp>
      <p:cxnSp>
        <p:nvCxnSpPr>
          <p:cNvPr id="39" name="Connecteur droit avec flèche 38"/>
          <p:cNvCxnSpPr>
            <a:stCxn id="36" idx="0"/>
            <a:endCxn id="22" idx="2"/>
          </p:cNvCxnSpPr>
          <p:nvPr/>
        </p:nvCxnSpPr>
        <p:spPr>
          <a:xfrm flipV="1">
            <a:off x="4379578" y="3525328"/>
            <a:ext cx="0" cy="7755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4379577" y="3770356"/>
            <a:ext cx="125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latin typeface="Tw Cen MT" panose="020B0602020104020603" pitchFamily="34" charset="0"/>
              </a:rPr>
              <a:t>use</a:t>
            </a:r>
          </a:p>
        </p:txBody>
      </p:sp>
      <p:sp>
        <p:nvSpPr>
          <p:cNvPr id="45" name="Rectangle : coins arrondis 44"/>
          <p:cNvSpPr/>
          <p:nvPr/>
        </p:nvSpPr>
        <p:spPr>
          <a:xfrm>
            <a:off x="1769446" y="5971530"/>
            <a:ext cx="1001720" cy="5095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ZoneTexte 45"/>
          <p:cNvSpPr txBox="1"/>
          <p:nvPr/>
        </p:nvSpPr>
        <p:spPr>
          <a:xfrm>
            <a:off x="1866652" y="6029245"/>
            <a:ext cx="86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latin typeface="Tw Cen MT" panose="020B0602020104020603" pitchFamily="34" charset="0"/>
              </a:rPr>
              <a:t>Chart</a:t>
            </a:r>
          </a:p>
        </p:txBody>
      </p:sp>
      <p:sp>
        <p:nvSpPr>
          <p:cNvPr id="47" name="Rectangle : coins arrondis 46"/>
          <p:cNvSpPr/>
          <p:nvPr/>
        </p:nvSpPr>
        <p:spPr>
          <a:xfrm>
            <a:off x="2908750" y="5971530"/>
            <a:ext cx="1001720" cy="5095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ZoneTexte 47"/>
          <p:cNvSpPr txBox="1"/>
          <p:nvPr/>
        </p:nvSpPr>
        <p:spPr>
          <a:xfrm>
            <a:off x="3005956" y="6029245"/>
            <a:ext cx="86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latin typeface="Tw Cen MT" panose="020B0602020104020603" pitchFamily="34" charset="0"/>
              </a:rPr>
              <a:t>Chart</a:t>
            </a:r>
          </a:p>
        </p:txBody>
      </p:sp>
      <p:sp>
        <p:nvSpPr>
          <p:cNvPr id="49" name="Rectangle : coins arrondis 48"/>
          <p:cNvSpPr/>
          <p:nvPr/>
        </p:nvSpPr>
        <p:spPr>
          <a:xfrm>
            <a:off x="4048054" y="5971530"/>
            <a:ext cx="1001720" cy="5095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0" name="ZoneTexte 49"/>
          <p:cNvSpPr txBox="1"/>
          <p:nvPr/>
        </p:nvSpPr>
        <p:spPr>
          <a:xfrm>
            <a:off x="4145260" y="6029245"/>
            <a:ext cx="86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latin typeface="Tw Cen MT" panose="020B0602020104020603" pitchFamily="34" charset="0"/>
              </a:rPr>
              <a:t>Chart</a:t>
            </a:r>
          </a:p>
        </p:txBody>
      </p:sp>
      <p:sp>
        <p:nvSpPr>
          <p:cNvPr id="51" name="Rectangle : coins arrondis 50"/>
          <p:cNvSpPr/>
          <p:nvPr/>
        </p:nvSpPr>
        <p:spPr>
          <a:xfrm>
            <a:off x="5187358" y="5971530"/>
            <a:ext cx="1001720" cy="5095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2" name="ZoneTexte 51"/>
          <p:cNvSpPr txBox="1"/>
          <p:nvPr/>
        </p:nvSpPr>
        <p:spPr>
          <a:xfrm>
            <a:off x="5284564" y="6029245"/>
            <a:ext cx="86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latin typeface="Tw Cen MT" panose="020B0602020104020603" pitchFamily="34" charset="0"/>
              </a:rPr>
              <a:t>Chart</a:t>
            </a:r>
          </a:p>
        </p:txBody>
      </p:sp>
      <p:sp>
        <p:nvSpPr>
          <p:cNvPr id="53" name="Rectangle : coins arrondis 52"/>
          <p:cNvSpPr/>
          <p:nvPr/>
        </p:nvSpPr>
        <p:spPr>
          <a:xfrm>
            <a:off x="6348015" y="5971530"/>
            <a:ext cx="1001720" cy="5095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4" name="ZoneTexte 53"/>
          <p:cNvSpPr txBox="1"/>
          <p:nvPr/>
        </p:nvSpPr>
        <p:spPr>
          <a:xfrm>
            <a:off x="6445221" y="6029245"/>
            <a:ext cx="86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latin typeface="Tw Cen MT" panose="020B0602020104020603" pitchFamily="34" charset="0"/>
              </a:rPr>
              <a:t>Chart</a:t>
            </a:r>
          </a:p>
        </p:txBody>
      </p:sp>
      <p:cxnSp>
        <p:nvCxnSpPr>
          <p:cNvPr id="56" name="Connecteur droit avec flèche 55"/>
          <p:cNvCxnSpPr>
            <a:stCxn id="36" idx="2"/>
            <a:endCxn id="45" idx="0"/>
          </p:cNvCxnSpPr>
          <p:nvPr/>
        </p:nvCxnSpPr>
        <p:spPr>
          <a:xfrm flipH="1">
            <a:off x="2270306" y="5361931"/>
            <a:ext cx="2109272" cy="609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36" idx="2"/>
            <a:endCxn id="47" idx="0"/>
          </p:cNvCxnSpPr>
          <p:nvPr/>
        </p:nvCxnSpPr>
        <p:spPr>
          <a:xfrm flipH="1">
            <a:off x="3409610" y="5361931"/>
            <a:ext cx="969968" cy="609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36" idx="2"/>
            <a:endCxn id="49" idx="0"/>
          </p:cNvCxnSpPr>
          <p:nvPr/>
        </p:nvCxnSpPr>
        <p:spPr>
          <a:xfrm>
            <a:off x="4379578" y="5361931"/>
            <a:ext cx="169336" cy="609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>
            <a:stCxn id="36" idx="2"/>
            <a:endCxn id="51" idx="0"/>
          </p:cNvCxnSpPr>
          <p:nvPr/>
        </p:nvCxnSpPr>
        <p:spPr>
          <a:xfrm>
            <a:off x="4379578" y="5361931"/>
            <a:ext cx="1308640" cy="609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stCxn id="36" idx="2"/>
            <a:endCxn id="53" idx="0"/>
          </p:cNvCxnSpPr>
          <p:nvPr/>
        </p:nvCxnSpPr>
        <p:spPr>
          <a:xfrm>
            <a:off x="4379578" y="5361931"/>
            <a:ext cx="2469297" cy="609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30" idx="2"/>
            <a:endCxn id="36" idx="3"/>
          </p:cNvCxnSpPr>
          <p:nvPr/>
        </p:nvCxnSpPr>
        <p:spPr>
          <a:xfrm flipH="1">
            <a:off x="5263244" y="3525327"/>
            <a:ext cx="1820231" cy="1306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906658" y="4202390"/>
            <a:ext cx="125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latin typeface="Tw Cen MT" panose="020B0602020104020603" pitchFamily="34" charset="0"/>
              </a:rPr>
              <a:t>Needed</a:t>
            </a:r>
            <a:r>
              <a:rPr lang="fr-CA" sz="1600" b="1" dirty="0">
                <a:latin typeface="Tw Cen MT" panose="020B0602020104020603" pitchFamily="34" charset="0"/>
              </a:rPr>
              <a:t> by</a:t>
            </a:r>
          </a:p>
        </p:txBody>
      </p:sp>
    </p:spTree>
    <p:extLst>
      <p:ext uri="{BB962C8B-B14F-4D97-AF65-F5344CB8AC3E}">
        <p14:creationId xmlns:p14="http://schemas.microsoft.com/office/powerpoint/2010/main" val="34298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4465"/>
          <a:stretch/>
        </p:blipFill>
        <p:spPr>
          <a:xfrm>
            <a:off x="282428" y="1673525"/>
            <a:ext cx="8327516" cy="46323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3217" y="1078499"/>
            <a:ext cx="7712278" cy="1798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282428" y="1078497"/>
            <a:ext cx="497748" cy="179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209721" y="367888"/>
            <a:ext cx="472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err="1">
                <a:latin typeface="Tw Cen MT" panose="020B0602020104020603" pitchFamily="34" charset="0"/>
              </a:rPr>
              <a:t>Some</a:t>
            </a:r>
            <a:r>
              <a:rPr lang="fr-CA" sz="3200" b="1" dirty="0">
                <a:latin typeface="Tw Cen MT" panose="020B0602020104020603" pitchFamily="34" charset="0"/>
              </a:rPr>
              <a:t> </a:t>
            </a:r>
            <a:r>
              <a:rPr lang="fr-CA" sz="3200" b="1" dirty="0" err="1">
                <a:latin typeface="Tw Cen MT" panose="020B0602020104020603" pitchFamily="34" charset="0"/>
              </a:rPr>
              <a:t>screenshot</a:t>
            </a:r>
            <a:endParaRPr lang="fr-CA" sz="32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3217" y="1078499"/>
            <a:ext cx="7712278" cy="1798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282428" y="1078497"/>
            <a:ext cx="497748" cy="179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209721" y="367888"/>
            <a:ext cx="472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err="1">
                <a:latin typeface="Tw Cen MT" panose="020B0602020104020603" pitchFamily="34" charset="0"/>
              </a:rPr>
              <a:t>Some</a:t>
            </a:r>
            <a:r>
              <a:rPr lang="fr-CA" sz="3200" b="1" dirty="0">
                <a:latin typeface="Tw Cen MT" panose="020B0602020104020603" pitchFamily="34" charset="0"/>
              </a:rPr>
              <a:t> </a:t>
            </a:r>
            <a:r>
              <a:rPr lang="fr-CA" sz="3200" b="1" dirty="0" err="1">
                <a:latin typeface="Tw Cen MT" panose="020B0602020104020603" pitchFamily="34" charset="0"/>
              </a:rPr>
              <a:t>screenshot</a:t>
            </a:r>
            <a:endParaRPr lang="fr-CA" sz="3200" b="1" dirty="0">
              <a:latin typeface="Tw Cen MT" panose="020B06020201040206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4633"/>
          <a:stretch/>
        </p:blipFill>
        <p:spPr>
          <a:xfrm>
            <a:off x="282428" y="1682151"/>
            <a:ext cx="8333067" cy="4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1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217" y="1078499"/>
            <a:ext cx="7712278" cy="1798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282428" y="1078497"/>
            <a:ext cx="497748" cy="179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209721" y="367888"/>
            <a:ext cx="472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Tw Cen MT" panose="020B0602020104020603" pitchFamily="34" charset="0"/>
              </a:rPr>
              <a:t>The </a:t>
            </a:r>
            <a:r>
              <a:rPr lang="fr-CA" sz="3200" b="1" dirty="0" err="1">
                <a:latin typeface="Tw Cen MT" panose="020B0602020104020603" pitchFamily="34" charset="0"/>
              </a:rPr>
              <a:t>possibilities</a:t>
            </a:r>
            <a:endParaRPr lang="fr-CA" sz="3200" b="1" dirty="0">
              <a:latin typeface="Tw Cen MT" panose="020B0602020104020603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1" y="1544132"/>
            <a:ext cx="3851394" cy="25239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56" y="1384185"/>
            <a:ext cx="3932349" cy="26763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90920" y="2930016"/>
            <a:ext cx="464299" cy="4156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6" y="4068075"/>
            <a:ext cx="3218802" cy="24276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08064" y="1315532"/>
            <a:ext cx="3719946" cy="2876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745672" y="4041481"/>
            <a:ext cx="3118964" cy="256635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3114675" y="3404726"/>
            <a:ext cx="595313" cy="4156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61885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242</Words>
  <Application>Microsoft Office PowerPoint</Application>
  <PresentationFormat>Affichage à l'écran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Tw Cen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Yonni Chen</dc:creator>
  <cp:lastModifiedBy>Yonni Chen</cp:lastModifiedBy>
  <cp:revision>253</cp:revision>
  <dcterms:created xsi:type="dcterms:W3CDTF">2016-11-11T00:13:08Z</dcterms:created>
  <dcterms:modified xsi:type="dcterms:W3CDTF">2016-12-12T03:06:27Z</dcterms:modified>
</cp:coreProperties>
</file>